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8" r:id="rId6"/>
    <p:sldId id="27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4" r:id="rId49"/>
    <p:sldId id="303" r:id="rId50"/>
    <p:sldId id="305" r:id="rId51"/>
    <p:sldId id="306" r:id="rId52"/>
    <p:sldId id="307" r:id="rId53"/>
    <p:sldId id="308" r:id="rId54"/>
    <p:sldId id="309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4660"/>
  </p:normalViewPr>
  <p:slideViewPr>
    <p:cSldViewPr>
      <p:cViewPr>
        <p:scale>
          <a:sx n="75" d="100"/>
          <a:sy n="75" d="100"/>
        </p:scale>
        <p:origin x="-100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34CEE25-FA03-4512-9891-31EC0E1D9D19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CEE25-FA03-4512-9891-31EC0E1D9D19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CEE25-FA03-4512-9891-31EC0E1D9D19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34CEE25-FA03-4512-9891-31EC0E1D9D19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34CEE25-FA03-4512-9891-31EC0E1D9D19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CEE25-FA03-4512-9891-31EC0E1D9D19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CEE25-FA03-4512-9891-31EC0E1D9D19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4CEE25-FA03-4512-9891-31EC0E1D9D19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CEE25-FA03-4512-9891-31EC0E1D9D19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34CEE25-FA03-4512-9891-31EC0E1D9D19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4CEE25-FA03-4512-9891-31EC0E1D9D19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34CEE25-FA03-4512-9891-31EC0E1D9D19}" type="datetimeFigureOut">
              <a:rPr lang="en-US" smtClean="0"/>
              <a:pPr/>
              <a:t>5/5/2013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Cold War 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00800" cy="334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5" name="Content Placeholder 4" descr="Marshall Plan Payments Bar Graph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4799" y="3810000"/>
            <a:ext cx="4669850" cy="2812288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270248" y="609600"/>
            <a:ext cx="3657600" cy="3429000"/>
          </a:xfrm>
        </p:spPr>
        <p:txBody>
          <a:bodyPr/>
          <a:lstStyle/>
          <a:p>
            <a:r>
              <a:rPr lang="en-US" dirty="0" smtClean="0"/>
              <a:t>Provide support for Greece &amp; Turkey.</a:t>
            </a:r>
          </a:p>
          <a:p>
            <a:r>
              <a:rPr lang="en-US" dirty="0" smtClean="0"/>
              <a:t>Institute the Marshall Plan to rebuild Europe after WWII.</a:t>
            </a:r>
          </a:p>
          <a:p>
            <a:r>
              <a:rPr lang="en-US" dirty="0" smtClean="0"/>
              <a:t>Stopped the advance of communism in most of Europe.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of </a:t>
            </a:r>
            <a:r>
              <a:rPr lang="en-US" dirty="0" err="1" smtClean="0"/>
              <a:t>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East Germany – USSR</a:t>
            </a:r>
          </a:p>
          <a:p>
            <a:r>
              <a:rPr lang="en-US" dirty="0" smtClean="0"/>
              <a:t>West Germany – US/UK</a:t>
            </a:r>
          </a:p>
          <a:p>
            <a:r>
              <a:rPr lang="en-US" dirty="0" smtClean="0"/>
              <a:t>Berlin – inside East Germany divided into two also.</a:t>
            </a:r>
            <a:endParaRPr lang="en-US" dirty="0"/>
          </a:p>
        </p:txBody>
      </p:sp>
      <p:pic>
        <p:nvPicPr>
          <p:cNvPr id="5" name="Content Placeholder 4" descr="Divided Berlin.gif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038600" y="2667000"/>
            <a:ext cx="4670853" cy="37569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Berlin Airlif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81000"/>
            <a:ext cx="3657600" cy="2828925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1948 Soviets try to take over all of Berlin by cutting off access to western Europe from Berlin.</a:t>
            </a:r>
          </a:p>
          <a:p>
            <a:r>
              <a:rPr lang="en-US" dirty="0" smtClean="0"/>
              <a:t>Berlin Airlift supplies the city for more than a year.</a:t>
            </a:r>
          </a:p>
          <a:p>
            <a:r>
              <a:rPr lang="en-US" dirty="0" smtClean="0"/>
              <a:t>Plane landed every 90 seconds, 24 hrs a day.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alliances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Regional military alliance to defend against communism.</a:t>
            </a:r>
          </a:p>
          <a:p>
            <a:r>
              <a:rPr lang="en-US" dirty="0" smtClean="0"/>
              <a:t>North Atlantic Treaty Organization</a:t>
            </a:r>
          </a:p>
          <a:p>
            <a:r>
              <a:rPr lang="en-US" dirty="0" smtClean="0"/>
              <a:t>Originally: US, Canada, UK, France, Italy and others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Soviet response to NATO</a:t>
            </a:r>
          </a:p>
          <a:p>
            <a:r>
              <a:rPr lang="en-US" dirty="0" smtClean="0"/>
              <a:t>Alliance between Soviet Union and its satellite countries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NATO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Warsaw Pact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Arms Race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Soviets get “the bomb.” - 1949</a:t>
            </a:r>
          </a:p>
          <a:p>
            <a:r>
              <a:rPr lang="en-US" dirty="0" smtClean="0"/>
              <a:t>U.S. launches hydrogen bomb project- hundreds of times more powerful than atomic bomb.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 of Communism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World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Limited wars in smaller countries.</a:t>
            </a:r>
          </a:p>
          <a:p>
            <a:r>
              <a:rPr lang="en-US" dirty="0" smtClean="0"/>
              <a:t>Superpowers don’t confront each other directly.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of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After WWII, Communists and Nationalists renew their civil war.</a:t>
            </a:r>
          </a:p>
          <a:p>
            <a:r>
              <a:rPr lang="en-US" dirty="0" smtClean="0"/>
              <a:t>By 1949, the communists win.</a:t>
            </a:r>
          </a:p>
          <a:p>
            <a:r>
              <a:rPr lang="en-US" dirty="0" smtClean="0"/>
              <a:t>Nationalists withdraw to Taiwan (Formosa).</a:t>
            </a:r>
          </a:p>
          <a:p>
            <a:r>
              <a:rPr lang="en-US" dirty="0" smtClean="0"/>
              <a:t>Which is the “real” China?</a:t>
            </a:r>
            <a:endParaRPr lang="en-US" dirty="0"/>
          </a:p>
        </p:txBody>
      </p:sp>
      <p:pic>
        <p:nvPicPr>
          <p:cNvPr id="5" name="Content Placeholder 4" descr="mao 1949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343400" y="609600"/>
            <a:ext cx="3996071" cy="4024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Korean War 1950-1953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Communist North</a:t>
            </a:r>
          </a:p>
          <a:p>
            <a:r>
              <a:rPr lang="en-US" dirty="0" smtClean="0"/>
              <a:t>Non-communist South</a:t>
            </a:r>
          </a:p>
          <a:p>
            <a:r>
              <a:rPr lang="en-US" dirty="0" smtClean="0"/>
              <a:t>38</a:t>
            </a:r>
            <a:r>
              <a:rPr lang="en-US" baseline="30000" dirty="0" smtClean="0"/>
              <a:t>th</a:t>
            </a:r>
            <a:r>
              <a:rPr lang="en-US" dirty="0" smtClean="0"/>
              <a:t> Parallel</a:t>
            </a:r>
          </a:p>
          <a:p>
            <a:r>
              <a:rPr lang="en-US" dirty="0" smtClean="0"/>
              <a:t>Communists try to take over the south.</a:t>
            </a:r>
          </a:p>
          <a:p>
            <a:r>
              <a:rPr lang="en-US" dirty="0" smtClean="0"/>
              <a:t>U.S. supports south with troops.</a:t>
            </a:r>
          </a:p>
          <a:p>
            <a:r>
              <a:rPr lang="en-US" dirty="0" smtClean="0"/>
              <a:t>China supports north.</a:t>
            </a:r>
          </a:p>
          <a:p>
            <a:r>
              <a:rPr lang="en-US" dirty="0" smtClean="0"/>
              <a:t>See p. 609 map</a:t>
            </a:r>
            <a:endParaRPr lang="en-US" dirty="0"/>
          </a:p>
        </p:txBody>
      </p:sp>
      <p:pic>
        <p:nvPicPr>
          <p:cNvPr id="5" name="Content Placeholder 4" descr="Korean War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340002" y="1600200"/>
            <a:ext cx="3518345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 War 1963-1975</a:t>
            </a:r>
            <a:endParaRPr lang="en-US" dirty="0"/>
          </a:p>
        </p:txBody>
      </p:sp>
      <p:pic>
        <p:nvPicPr>
          <p:cNvPr id="5" name="Content Placeholder 4" descr="vietnam map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64664"/>
            <a:ext cx="3657600" cy="3243072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French Indochina</a:t>
            </a:r>
          </a:p>
          <a:p>
            <a:r>
              <a:rPr lang="en-US" dirty="0" smtClean="0"/>
              <a:t>French defeated @ </a:t>
            </a:r>
            <a:r>
              <a:rPr lang="en-US" dirty="0" err="1" smtClean="0"/>
              <a:t>Dien</a:t>
            </a:r>
            <a:r>
              <a:rPr lang="en-US" dirty="0" smtClean="0"/>
              <a:t> Bien </a:t>
            </a:r>
            <a:r>
              <a:rPr lang="en-US" dirty="0" err="1" smtClean="0"/>
              <a:t>Phu</a:t>
            </a:r>
            <a:endParaRPr lang="en-US" dirty="0" smtClean="0"/>
          </a:p>
          <a:p>
            <a:r>
              <a:rPr lang="en-US" dirty="0" smtClean="0"/>
              <a:t>Communist Ho Chi Minh</a:t>
            </a:r>
          </a:p>
          <a:p>
            <a:r>
              <a:rPr lang="en-US" dirty="0" smtClean="0"/>
              <a:t>North &amp; South Divided</a:t>
            </a:r>
          </a:p>
          <a:p>
            <a:r>
              <a:rPr lang="en-US" dirty="0" smtClean="0"/>
              <a:t>Viet Cong – supporters of communism in the south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Postwar Confrontation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Background of the Cold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Domino Theory</a:t>
            </a:r>
          </a:p>
          <a:p>
            <a:r>
              <a:rPr lang="en-US" dirty="0" smtClean="0"/>
              <a:t>Gulf of Tonkin</a:t>
            </a:r>
          </a:p>
          <a:p>
            <a:r>
              <a:rPr lang="en-US" dirty="0" smtClean="0"/>
              <a:t>Pres. Lyndon Johnson</a:t>
            </a:r>
          </a:p>
          <a:p>
            <a:r>
              <a:rPr lang="en-US" dirty="0" smtClean="0"/>
              <a:t>U.S. escalates</a:t>
            </a:r>
          </a:p>
          <a:p>
            <a:r>
              <a:rPr lang="en-US" dirty="0" smtClean="0"/>
              <a:t>23k troops in 1964 to 542K in 1969.</a:t>
            </a:r>
          </a:p>
          <a:p>
            <a:r>
              <a:rPr lang="en-US" dirty="0" err="1" smtClean="0"/>
              <a:t>Tet</a:t>
            </a:r>
            <a:r>
              <a:rPr lang="en-US" dirty="0" smtClean="0"/>
              <a:t> Offensive</a:t>
            </a:r>
          </a:p>
          <a:p>
            <a:r>
              <a:rPr lang="en-US" dirty="0" smtClean="0"/>
              <a:t>Government deception</a:t>
            </a:r>
          </a:p>
          <a:p>
            <a:r>
              <a:rPr lang="en-US" dirty="0" smtClean="0"/>
              <a:t>Americans frustrated @ home.</a:t>
            </a:r>
            <a:endParaRPr lang="en-US" dirty="0"/>
          </a:p>
        </p:txBody>
      </p:sp>
      <p:pic>
        <p:nvPicPr>
          <p:cNvPr id="5" name="Content Placeholder 4" descr="vietnam choppers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0" y="152400"/>
            <a:ext cx="3657600" cy="2813538"/>
          </a:xfrm>
        </p:spPr>
      </p:pic>
      <p:pic>
        <p:nvPicPr>
          <p:cNvPr id="6" name="Picture 5" descr="vietnam grandma for peac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83417" y="3352800"/>
            <a:ext cx="4136708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U.S.’s biggest defeat during the Cold War</a:t>
            </a:r>
          </a:p>
          <a:p>
            <a:r>
              <a:rPr lang="en-US" dirty="0" smtClean="0"/>
              <a:t>Troops come home by 1973</a:t>
            </a:r>
          </a:p>
          <a:p>
            <a:r>
              <a:rPr lang="en-US" dirty="0" smtClean="0"/>
              <a:t>1975 North Vietnamese communists take over south Vietnam.</a:t>
            </a:r>
            <a:endParaRPr lang="en-US" dirty="0"/>
          </a:p>
        </p:txBody>
      </p:sp>
      <p:pic>
        <p:nvPicPr>
          <p:cNvPr id="5" name="Content Placeholder 4" descr="vietnam-war-soldiers and chopper color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270375" y="2380297"/>
            <a:ext cx="3657600" cy="30118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 and Latin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Ethiopia</a:t>
            </a:r>
          </a:p>
          <a:p>
            <a:r>
              <a:rPr lang="en-US" dirty="0" smtClean="0"/>
              <a:t>Mozambique</a:t>
            </a:r>
          </a:p>
          <a:p>
            <a:r>
              <a:rPr lang="en-US" dirty="0" smtClean="0"/>
              <a:t>Angola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	Free nations do not help much.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Cuba</a:t>
            </a:r>
          </a:p>
          <a:p>
            <a:r>
              <a:rPr lang="en-US" dirty="0" smtClean="0"/>
              <a:t>Nicaragua</a:t>
            </a:r>
          </a:p>
          <a:p>
            <a:r>
              <a:rPr lang="en-US" dirty="0" smtClean="0"/>
              <a:t>El Salvador</a:t>
            </a:r>
          </a:p>
          <a:p>
            <a:r>
              <a:rPr lang="en-US" dirty="0" smtClean="0"/>
              <a:t>Panama</a:t>
            </a:r>
          </a:p>
          <a:p>
            <a:r>
              <a:rPr lang="en-US" dirty="0" smtClean="0"/>
              <a:t>Granada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U.S. gives military assistance (money &amp; advisors)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Showdown Between the Superpowers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Coexistence </a:t>
            </a:r>
            <a:r>
              <a:rPr lang="en-US" smtClean="0"/>
              <a:t>&amp; Tension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Peaceful Coexistence?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Nikita </a:t>
            </a:r>
            <a:r>
              <a:rPr lang="en-US" dirty="0" err="1" smtClean="0"/>
              <a:t>Krushchev</a:t>
            </a:r>
            <a:r>
              <a:rPr lang="en-US" dirty="0" smtClean="0"/>
              <a:t> (USSR 1953) and Dwight Eisenhower (USA 1952)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eisenhow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2514600"/>
            <a:ext cx="3314700" cy="3314700"/>
          </a:xfrm>
          <a:prstGeom prst="rect">
            <a:avLst/>
          </a:prstGeom>
        </p:spPr>
      </p:pic>
      <p:pic>
        <p:nvPicPr>
          <p:cNvPr id="7" name="Picture 6" descr="khrushche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2590800"/>
            <a:ext cx="3313043" cy="3429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3000" y="6248400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Nikita </a:t>
            </a:r>
            <a:r>
              <a:rPr lang="en-US" dirty="0" err="1" smtClean="0"/>
              <a:t>Krushchev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562600" y="6019800"/>
            <a:ext cx="2291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Dwight Eisenhower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Space Race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1957 Sputnik</a:t>
            </a:r>
            <a:endParaRPr lang="en-US" dirty="0"/>
          </a:p>
        </p:txBody>
      </p:sp>
      <p:pic>
        <p:nvPicPr>
          <p:cNvPr id="4" name="Picture 3" descr="Sputn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2133600"/>
            <a:ext cx="5791200" cy="4484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putnik in the New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609600"/>
            <a:ext cx="7970936" cy="5864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Space Race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U.S. behind in science and technology</a:t>
            </a:r>
          </a:p>
          <a:p>
            <a:r>
              <a:rPr lang="en-US" dirty="0" smtClean="0"/>
              <a:t>U.S. fear of Soviet missile strike</a:t>
            </a:r>
          </a:p>
          <a:p>
            <a:r>
              <a:rPr lang="en-US" dirty="0" smtClean="0"/>
              <a:t>U.S. increases spending on science and math education</a:t>
            </a:r>
          </a:p>
          <a:p>
            <a:r>
              <a:rPr lang="en-US" dirty="0" smtClean="0"/>
              <a:t>U-2 incident 1960 (spy plane)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Space Race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Kennedy’s “New Frontier”</a:t>
            </a:r>
          </a:p>
          <a:p>
            <a:pPr lvl="1"/>
            <a:r>
              <a:rPr lang="en-US" dirty="0" smtClean="0"/>
              <a:t>Apollo Program</a:t>
            </a:r>
          </a:p>
        </p:txBody>
      </p:sp>
      <p:pic>
        <p:nvPicPr>
          <p:cNvPr id="4" name="Picture 3" descr="Apollo Lunar Land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2743200"/>
            <a:ext cx="4914900" cy="3686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Three Divisions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Churchill, Roosevelt, and Stalin had agreed to divide the territory conquered by Germany into occupation zones.</a:t>
            </a:r>
          </a:p>
          <a:p>
            <a:r>
              <a:rPr lang="en-US" dirty="0" smtClean="0"/>
              <a:t>Soviets wanted their areas to be communist.</a:t>
            </a:r>
          </a:p>
          <a:p>
            <a:r>
              <a:rPr lang="en-US" dirty="0" smtClean="0"/>
              <a:t>Britain and the U.S. wanted theirs to be capitalistic.</a:t>
            </a:r>
            <a:endParaRPr lang="en-US" dirty="0"/>
          </a:p>
        </p:txBody>
      </p:sp>
      <p:pic>
        <p:nvPicPr>
          <p:cNvPr id="5" name="Content Placeholder 4" descr="big_three_yalta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270375" y="2688189"/>
            <a:ext cx="3657600" cy="2396021"/>
          </a:xfrm>
        </p:spPr>
      </p:pic>
      <p:sp>
        <p:nvSpPr>
          <p:cNvPr id="6" name="TextBox 5"/>
          <p:cNvSpPr txBox="1"/>
          <p:nvPr/>
        </p:nvSpPr>
        <p:spPr>
          <a:xfrm>
            <a:off x="4953000" y="5334000"/>
            <a:ext cx="2117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Big Three @ Yalta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Cold War Continues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Berlin Wall constructed 1961</a:t>
            </a:r>
          </a:p>
          <a:p>
            <a:r>
              <a:rPr lang="en-US" dirty="0" smtClean="0"/>
              <a:t>Bay of Pigs 1961</a:t>
            </a:r>
          </a:p>
          <a:p>
            <a:r>
              <a:rPr lang="en-US" dirty="0" smtClean="0"/>
              <a:t>Cuban Missile Crisis 1962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Construction of the Berlin wall</a:t>
            </a:r>
            <a:endParaRPr lang="en-US" sz="1800" dirty="0"/>
          </a:p>
        </p:txBody>
      </p:sp>
      <p:pic>
        <p:nvPicPr>
          <p:cNvPr id="4" name="Picture 3" descr="berlin.buildw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2667000"/>
            <a:ext cx="4689231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Bay of Pigs failur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524000"/>
            <a:ext cx="3657600" cy="2541384"/>
          </a:xfrm>
        </p:spPr>
      </p:pic>
      <p:pic>
        <p:nvPicPr>
          <p:cNvPr id="6" name="Content Placeholder 5" descr="Cuban missile crisis map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191000" y="3276600"/>
            <a:ext cx="4789842" cy="2971800"/>
          </a:xfrm>
        </p:spPr>
      </p:pic>
      <p:sp>
        <p:nvSpPr>
          <p:cNvPr id="7" name="TextBox 6"/>
          <p:cNvSpPr txBox="1"/>
          <p:nvPr/>
        </p:nvSpPr>
        <p:spPr>
          <a:xfrm>
            <a:off x="685800" y="4419600"/>
            <a:ext cx="2321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Bay of Pigs Capture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2667000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Map of Cuban Missile Ranges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Thaws in the Cold War - detente</a:t>
            </a:r>
            <a:endParaRPr lang="en-US" dirty="0"/>
          </a:p>
        </p:txBody>
      </p:sp>
      <p:pic>
        <p:nvPicPr>
          <p:cNvPr id="6" name="Content Placeholder 5" descr="Ping Pong Diplomacy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17192"/>
            <a:ext cx="3657600" cy="3938016"/>
          </a:xfrm>
        </p:spPr>
      </p:pic>
      <p:pic>
        <p:nvPicPr>
          <p:cNvPr id="5" name="Content Placeholder 4" descr="Nixon and Mao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724400" y="1828800"/>
            <a:ext cx="3657600" cy="26151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and Backward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SALT – Strategic Arms Limitations Talks – to reduce the number of nuclear arms each side had</a:t>
            </a:r>
          </a:p>
          <a:p>
            <a:r>
              <a:rPr lang="en-US" dirty="0" smtClean="0"/>
              <a:t>Soviet Invasion of Afghanistan – 1979</a:t>
            </a:r>
          </a:p>
          <a:p>
            <a:r>
              <a:rPr lang="en-US" dirty="0" smtClean="0"/>
              <a:t>Reagan’s Strategic Defense Initiative – “Star Wars”</a:t>
            </a:r>
          </a:p>
          <a:p>
            <a:r>
              <a:rPr lang="en-US" dirty="0" smtClean="0"/>
              <a:t>KAL 007 shot down 1983. 269 dead, including one American congressman. </a:t>
            </a:r>
            <a:r>
              <a:rPr lang="en-US" dirty="0" smtClean="0">
                <a:sym typeface="Wingdings" pitchFamily="2" charset="2"/>
              </a:rPr>
              <a:t></a:t>
            </a:r>
          </a:p>
          <a:p>
            <a:r>
              <a:rPr lang="en-US" dirty="0" smtClean="0">
                <a:sym typeface="Wingdings" pitchFamily="2" charset="2"/>
              </a:rPr>
              <a:t>The “Evil Empire”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Collapse of the Soviet 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High confrontation -&gt; Sudden change</a:t>
            </a:r>
          </a:p>
          <a:p>
            <a:r>
              <a:rPr lang="en-US" dirty="0" smtClean="0"/>
              <a:t>Growing unrest of people under Soviet rule</a:t>
            </a:r>
          </a:p>
          <a:p>
            <a:r>
              <a:rPr lang="en-US" dirty="0" smtClean="0"/>
              <a:t>Ruler turnover: </a:t>
            </a:r>
          </a:p>
          <a:p>
            <a:pPr lvl="1"/>
            <a:r>
              <a:rPr lang="en-US" dirty="0" smtClean="0"/>
              <a:t>Brezhnev d. 1982</a:t>
            </a:r>
          </a:p>
          <a:p>
            <a:pPr lvl="1"/>
            <a:r>
              <a:rPr lang="en-US" dirty="0" smtClean="0"/>
              <a:t>Andropov &amp;</a:t>
            </a:r>
          </a:p>
          <a:p>
            <a:pPr lvl="1"/>
            <a:r>
              <a:rPr lang="en-US" dirty="0" err="1" smtClean="0"/>
              <a:t>Chernenko</a:t>
            </a:r>
            <a:r>
              <a:rPr lang="en-US" dirty="0" smtClean="0"/>
              <a:t> died within 3 years.</a:t>
            </a:r>
          </a:p>
          <a:p>
            <a:r>
              <a:rPr lang="en-US" dirty="0" smtClean="0"/>
              <a:t>Economic woes: poor structure, military spending</a:t>
            </a:r>
          </a:p>
          <a:p>
            <a:r>
              <a:rPr lang="en-US" dirty="0" smtClean="0"/>
              <a:t>Gorbachev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Mikhail Gorbachev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Perestroika</a:t>
            </a:r>
            <a:r>
              <a:rPr lang="en-US" dirty="0" smtClean="0"/>
              <a:t> – Restructure the economy – experiment with free market system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Glasnost</a:t>
            </a:r>
            <a:r>
              <a:rPr lang="en-US" dirty="0" smtClean="0"/>
              <a:t> – Openness – create a more democratic atmosphere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orbach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685800"/>
            <a:ext cx="3812699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Eastern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Lech Walesa</a:t>
            </a:r>
          </a:p>
          <a:p>
            <a:r>
              <a:rPr lang="en-US" dirty="0" smtClean="0"/>
              <a:t>Solidarity – Labor Union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Opened their borders to the west</a:t>
            </a:r>
          </a:p>
          <a:p>
            <a:r>
              <a:rPr lang="en-US" dirty="0" smtClean="0"/>
              <a:t>Mass exodus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Poland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Hungary/Czechoslovakia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of the Berlin Wall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East Germans fled to the West through Hungary and Czechoslovakia.</a:t>
            </a:r>
          </a:p>
          <a:p>
            <a:r>
              <a:rPr lang="en-US" dirty="0" smtClean="0"/>
              <a:t>Protests became too much for the communist government of East Germany to react to.</a:t>
            </a:r>
            <a:endParaRPr lang="en-US" dirty="0"/>
          </a:p>
        </p:txBody>
      </p:sp>
      <p:pic>
        <p:nvPicPr>
          <p:cNvPr id="9" name="Picture 8" descr="fall of the Berlin Wall 19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3429000"/>
            <a:ext cx="41529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Unrest in the USSR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Protests and revolts in the Soviet republics – Armenia, Azerbaijan, Latvia, Lithuania, Estonia</a:t>
            </a:r>
          </a:p>
          <a:p>
            <a:r>
              <a:rPr lang="en-US" dirty="0" smtClean="0"/>
              <a:t>They want independence from the Soviet Union.</a:t>
            </a:r>
          </a:p>
          <a:p>
            <a:r>
              <a:rPr lang="en-US" dirty="0" smtClean="0"/>
              <a:t>Decentralize the government</a:t>
            </a:r>
          </a:p>
          <a:p>
            <a:r>
              <a:rPr lang="en-US" dirty="0" smtClean="0"/>
              <a:t>Independence for the republics</a:t>
            </a:r>
          </a:p>
          <a:p>
            <a:r>
              <a:rPr lang="en-US" dirty="0" smtClean="0"/>
              <a:t>Move to free-market economy</a:t>
            </a:r>
          </a:p>
          <a:p>
            <a:r>
              <a:rPr lang="en-US" dirty="0" smtClean="0"/>
              <a:t>More freedom of expression</a:t>
            </a:r>
          </a:p>
          <a:p>
            <a:r>
              <a:rPr lang="en-US" dirty="0" smtClean="0"/>
              <a:t>Boris Yeltsin elected president of Russia (largest of the Soviet Republics)</a:t>
            </a:r>
          </a:p>
          <a:p>
            <a:r>
              <a:rPr lang="en-US" dirty="0" smtClean="0"/>
              <a:t>Dec. 1991 – eleven republics declared independence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Aftermath of the Cold War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oviet_influence_in_europe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762000"/>
            <a:ext cx="8441892" cy="54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Russia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Russia takes the USSR’s seat on the UN Security Council</a:t>
            </a:r>
          </a:p>
          <a:p>
            <a:r>
              <a:rPr lang="en-US" dirty="0" smtClean="0"/>
              <a:t>Transition from command economy to free market led to unemployment and inflation.</a:t>
            </a:r>
          </a:p>
          <a:p>
            <a:r>
              <a:rPr lang="en-US" dirty="0" smtClean="0"/>
              <a:t>Needed to rebuild infrastructure and start over</a:t>
            </a:r>
          </a:p>
          <a:p>
            <a:r>
              <a:rPr lang="en-US" dirty="0" smtClean="0"/>
              <a:t>Struggles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Eastern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Poland and Hungary transition to freedom and free market without violence.</a:t>
            </a:r>
          </a:p>
          <a:p>
            <a:r>
              <a:rPr lang="en-US" dirty="0" smtClean="0"/>
              <a:t>Romania executed its dictator. (Bad guy)</a:t>
            </a:r>
          </a:p>
          <a:p>
            <a:r>
              <a:rPr lang="en-US" dirty="0" smtClean="0"/>
              <a:t>Czechoslovakia divided into Czech Republic and the Slovak Republic peacefully.</a:t>
            </a:r>
          </a:p>
          <a:p>
            <a:r>
              <a:rPr lang="en-US" dirty="0" smtClean="0"/>
              <a:t>Yugoslavia: Bloody Civil War. Slovenia, Croatia, Macedonia, Bosnia/Herzegovina, Montenegro, Serbia.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alkans-map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1" y="685801"/>
            <a:ext cx="7254542" cy="5779452"/>
          </a:xfrm>
        </p:spPr>
      </p:pic>
      <p:sp>
        <p:nvSpPr>
          <p:cNvPr id="5" name="TextBox 4"/>
          <p:cNvSpPr txBox="1"/>
          <p:nvPr/>
        </p:nvSpPr>
        <p:spPr>
          <a:xfrm>
            <a:off x="1371600" y="1143000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Page 624 of your text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Communism did not collapse in China.</a:t>
            </a:r>
          </a:p>
          <a:p>
            <a:r>
              <a:rPr lang="en-US" dirty="0" smtClean="0"/>
              <a:t>Communists took over China in 1949 under Mao Zedong.</a:t>
            </a:r>
          </a:p>
          <a:p>
            <a:r>
              <a:rPr lang="en-US" dirty="0" smtClean="0"/>
              <a:t>Totalitarian rule.</a:t>
            </a:r>
          </a:p>
          <a:p>
            <a:r>
              <a:rPr lang="en-US" dirty="0" smtClean="0"/>
              <a:t>“Great Leap Forward” – modernization plan 1950s. FAILED.</a:t>
            </a:r>
          </a:p>
          <a:p>
            <a:r>
              <a:rPr lang="en-US" dirty="0" smtClean="0"/>
              <a:t>“Cultural Revolution” – radical communism, resulted in civil chaos and economic decline. FAILED.</a:t>
            </a:r>
          </a:p>
          <a:p>
            <a:r>
              <a:rPr lang="en-US" dirty="0" smtClean="0"/>
              <a:t>Mao died in 1976.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After Mao, more “realistic” rule.</a:t>
            </a:r>
          </a:p>
          <a:p>
            <a:r>
              <a:rPr lang="en-US" dirty="0" smtClean="0"/>
              <a:t>Some limited free-market reforms</a:t>
            </a:r>
          </a:p>
          <a:p>
            <a:r>
              <a:rPr lang="en-US" dirty="0" smtClean="0"/>
              <a:t>Loosened some restrictions from Mao</a:t>
            </a:r>
          </a:p>
          <a:p>
            <a:r>
              <a:rPr lang="en-US" dirty="0" smtClean="0"/>
              <a:t>Student reform movement in 1989 for greater political freedom.</a:t>
            </a:r>
          </a:p>
          <a:p>
            <a:r>
              <a:rPr lang="en-US" dirty="0" smtClean="0"/>
              <a:t>Suppressed by the military in Tiananmen Square in Beijing.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Tiananmen-Square-Massacr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685800"/>
            <a:ext cx="8209334" cy="5582347"/>
          </a:xfr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After WWII, U.S. occupation under Gen. MacArthur</a:t>
            </a:r>
          </a:p>
          <a:p>
            <a:r>
              <a:rPr lang="en-US" dirty="0" smtClean="0"/>
              <a:t>Produced women’s suffrage, labor unions, allowed Christian missionaries, new constitution</a:t>
            </a:r>
          </a:p>
          <a:p>
            <a:r>
              <a:rPr lang="en-US" dirty="0" smtClean="0"/>
              <a:t>A stable democracy formed</a:t>
            </a:r>
          </a:p>
          <a:p>
            <a:r>
              <a:rPr lang="en-US" dirty="0" smtClean="0"/>
              <a:t>Free-market economy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America- United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Post WWII economic boom – “The Affluent Society”</a:t>
            </a:r>
          </a:p>
          <a:p>
            <a:r>
              <a:rPr lang="en-US" dirty="0" smtClean="0"/>
              <a:t>Wealth &amp; productivity</a:t>
            </a:r>
          </a:p>
          <a:p>
            <a:r>
              <a:rPr lang="en-US" dirty="0" smtClean="0"/>
              <a:t>Government expansion</a:t>
            </a:r>
          </a:p>
          <a:p>
            <a:r>
              <a:rPr lang="en-US" dirty="0" smtClean="0"/>
              <a:t>Johnson’s “Great Society”</a:t>
            </a:r>
          </a:p>
          <a:p>
            <a:r>
              <a:rPr lang="en-US" dirty="0" smtClean="0"/>
              <a:t>Civil Rights Movement</a:t>
            </a:r>
          </a:p>
          <a:p>
            <a:r>
              <a:rPr lang="en-US" dirty="0" smtClean="0"/>
              <a:t>Generational Conflict</a:t>
            </a:r>
          </a:p>
          <a:p>
            <a:r>
              <a:rPr lang="en-US" dirty="0" smtClean="0"/>
              <a:t>Involvement in Vietnam</a:t>
            </a:r>
          </a:p>
          <a:p>
            <a:r>
              <a:rPr lang="en-US" dirty="0" smtClean="0"/>
              <a:t>Protest Movements</a:t>
            </a:r>
          </a:p>
          <a:p>
            <a:r>
              <a:rPr lang="en-US" dirty="0" smtClean="0"/>
              <a:t>Poor economy in 1970s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America - Canada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Post war economic boom like U.S.</a:t>
            </a:r>
          </a:p>
          <a:p>
            <a:r>
              <a:rPr lang="en-US" dirty="0" smtClean="0"/>
              <a:t>Joined NATO</a:t>
            </a:r>
          </a:p>
          <a:p>
            <a:r>
              <a:rPr lang="en-US" dirty="0" smtClean="0"/>
              <a:t>French-speaking vs. English-speaking</a:t>
            </a:r>
          </a:p>
          <a:p>
            <a:r>
              <a:rPr lang="en-US" dirty="0" smtClean="0"/>
              <a:t>Separatist movement in Quebec – ultimately rejected independence for Quebec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America - Mexico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Economy did not develop because of conflict over land reform.</a:t>
            </a:r>
          </a:p>
          <a:p>
            <a:r>
              <a:rPr lang="en-US" dirty="0" smtClean="0"/>
              <a:t>Central government control of business and industry</a:t>
            </a:r>
          </a:p>
          <a:p>
            <a:r>
              <a:rPr lang="en-US" dirty="0" smtClean="0"/>
              <a:t>Move toward privatization helped economy</a:t>
            </a:r>
          </a:p>
          <a:p>
            <a:r>
              <a:rPr lang="en-US" dirty="0" smtClean="0"/>
              <a:t>Mexico suffered when the center of the illegal narcotics trade moved from Colombia to Mexico.</a:t>
            </a:r>
          </a:p>
          <a:p>
            <a:r>
              <a:rPr lang="en-US" dirty="0" smtClean="0"/>
              <a:t>Where does the demand for drugs come from?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old_war_map Germany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81200"/>
            <a:ext cx="8050466" cy="38340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Western Europe - Spain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Spain’s fascist dictator Francisco Franco died in 1975.</a:t>
            </a:r>
          </a:p>
          <a:p>
            <a:r>
              <a:rPr lang="en-US" dirty="0" smtClean="0"/>
              <a:t>Spain restored its monarchy and established democratic government.</a:t>
            </a:r>
          </a:p>
          <a:p>
            <a:r>
              <a:rPr lang="en-US" dirty="0" smtClean="0"/>
              <a:t>Spain joined the EU in 1975.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Western Europe - 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Bombed out after WWII</a:t>
            </a:r>
          </a:p>
          <a:p>
            <a:r>
              <a:rPr lang="en-US" dirty="0" smtClean="0"/>
              <a:t>Divided into Communist and Free</a:t>
            </a:r>
          </a:p>
          <a:p>
            <a:r>
              <a:rPr lang="en-US" dirty="0" smtClean="0"/>
              <a:t>The Marshall Plan</a:t>
            </a:r>
          </a:p>
          <a:p>
            <a:r>
              <a:rPr lang="en-US" dirty="0" smtClean="0"/>
              <a:t>Economy boomed as a free market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Western Europe -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Instability</a:t>
            </a:r>
          </a:p>
          <a:p>
            <a:r>
              <a:rPr lang="en-US" dirty="0" smtClean="0"/>
              <a:t>Failed to hold empire (Indochina, Algeria) </a:t>
            </a:r>
          </a:p>
          <a:p>
            <a:r>
              <a:rPr lang="en-US" dirty="0" smtClean="0"/>
              <a:t>Charles De Gaulle brought stability and strength to France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Western Europe – Great Britain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Empire dissolves as colonies gain independence.</a:t>
            </a:r>
          </a:p>
          <a:p>
            <a:r>
              <a:rPr lang="en-US" dirty="0" smtClean="0"/>
              <a:t>India, Pakistan, Burma</a:t>
            </a:r>
          </a:p>
          <a:p>
            <a:r>
              <a:rPr lang="en-US" dirty="0" smtClean="0"/>
              <a:t>Economic and military weakness</a:t>
            </a:r>
          </a:p>
          <a:p>
            <a:r>
              <a:rPr lang="en-US" dirty="0" smtClean="0"/>
              <a:t>Welfare state under </a:t>
            </a:r>
            <a:r>
              <a:rPr lang="en-US" dirty="0" err="1" smtClean="0"/>
              <a:t>Labour</a:t>
            </a:r>
            <a:r>
              <a:rPr lang="en-US" dirty="0" smtClean="0"/>
              <a:t> government</a:t>
            </a:r>
          </a:p>
          <a:p>
            <a:r>
              <a:rPr lang="en-US" dirty="0" smtClean="0"/>
              <a:t>The Iron Lady brought privatization of businesses and industry, cut taxes, broke the power of labor unions, and strengthened the British economy. 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Thatcher and Reaga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381000"/>
            <a:ext cx="8669866" cy="4876800"/>
          </a:xfrm>
        </p:spPr>
      </p:pic>
      <p:sp>
        <p:nvSpPr>
          <p:cNvPr id="5" name="TextBox 4"/>
          <p:cNvSpPr txBox="1"/>
          <p:nvPr/>
        </p:nvSpPr>
        <p:spPr>
          <a:xfrm>
            <a:off x="1066800" y="5715000"/>
            <a:ext cx="6399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Margaret Thatcher, 13 October 1925 – 8 April 2013, R.I.P.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old war map europe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304800"/>
            <a:ext cx="7682313" cy="6397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Poland and Romania came under communist control.</a:t>
            </a:r>
          </a:p>
          <a:p>
            <a:r>
              <a:rPr lang="en-US" dirty="0" smtClean="0"/>
              <a:t>Soviet puppet governments were established in Bulgaria and Albania.</a:t>
            </a:r>
          </a:p>
          <a:p>
            <a:r>
              <a:rPr lang="en-US" dirty="0" smtClean="0"/>
              <a:t>Hungary and Czechoslovakia fell under communist domination.</a:t>
            </a:r>
          </a:p>
          <a:p>
            <a:r>
              <a:rPr lang="en-US" dirty="0" smtClean="0"/>
              <a:t>Yugoslavia was communist but remained independent of Soviet influence. (Marshall Tito)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Stalin_Statue_Pulled_Down_Hungary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01787"/>
            <a:ext cx="3657600" cy="2568826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Hungary and Czechoslovakia tried to throw off the Soviet yoke but were crushed by the Red Army.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0" y="5715000"/>
            <a:ext cx="4976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Hungarians pull down Stalin’s statue. (1956)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President Truman adopts a policy of </a:t>
            </a:r>
            <a:r>
              <a:rPr lang="en-US" b="1" i="1" dirty="0" smtClean="0">
                <a:solidFill>
                  <a:srgbClr val="FF0000"/>
                </a:solidFill>
              </a:rPr>
              <a:t>containment</a:t>
            </a:r>
            <a:r>
              <a:rPr lang="en-US" dirty="0" smtClean="0"/>
              <a:t> to stop the advance of communism.</a:t>
            </a:r>
          </a:p>
          <a:p>
            <a:r>
              <a:rPr lang="en-US" dirty="0" smtClean="0"/>
              <a:t>Truman Doctrine: support any country threatened by communist aggression.</a:t>
            </a:r>
            <a:endParaRPr lang="en-US" dirty="0"/>
          </a:p>
        </p:txBody>
      </p:sp>
      <p:pic>
        <p:nvPicPr>
          <p:cNvPr id="5" name="Content Placeholder 4" descr="harry-truman-pictur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270375" y="2008582"/>
            <a:ext cx="3657600" cy="37552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181</TotalTime>
  <Words>1313</Words>
  <Application>Microsoft Office PowerPoint</Application>
  <PresentationFormat>On-screen Show (4:3)</PresentationFormat>
  <Paragraphs>223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Oriel</vt:lpstr>
      <vt:lpstr>The Cold War Era</vt:lpstr>
      <vt:lpstr>Postwar Confrontation</vt:lpstr>
      <vt:lpstr>Big Three Divisions</vt:lpstr>
      <vt:lpstr>Slide 4</vt:lpstr>
      <vt:lpstr>Slide 5</vt:lpstr>
      <vt:lpstr>Slide 6</vt:lpstr>
      <vt:lpstr>Slide 7</vt:lpstr>
      <vt:lpstr>Slide 8</vt:lpstr>
      <vt:lpstr>Containment</vt:lpstr>
      <vt:lpstr>Slide 10</vt:lpstr>
      <vt:lpstr>Division of germany</vt:lpstr>
      <vt:lpstr>Slide 12</vt:lpstr>
      <vt:lpstr>alliances</vt:lpstr>
      <vt:lpstr>Arms Race</vt:lpstr>
      <vt:lpstr>Spread of Communism</vt:lpstr>
      <vt:lpstr>The World Stage</vt:lpstr>
      <vt:lpstr>Fall of China</vt:lpstr>
      <vt:lpstr>Korean War 1950-1953</vt:lpstr>
      <vt:lpstr>Vietnam War 1963-1975</vt:lpstr>
      <vt:lpstr>Vietnam War</vt:lpstr>
      <vt:lpstr>Vietnam War</vt:lpstr>
      <vt:lpstr>Africa and Latin America</vt:lpstr>
      <vt:lpstr>Showdown Between the Superpowers</vt:lpstr>
      <vt:lpstr>Coexistence &amp; Tension</vt:lpstr>
      <vt:lpstr>Peaceful Coexistence?</vt:lpstr>
      <vt:lpstr>The Space Race</vt:lpstr>
      <vt:lpstr>Slide 27</vt:lpstr>
      <vt:lpstr>The Space Race</vt:lpstr>
      <vt:lpstr>The Space Race</vt:lpstr>
      <vt:lpstr>The Cold War Continues</vt:lpstr>
      <vt:lpstr>Slide 31</vt:lpstr>
      <vt:lpstr>Thaws in the Cold War - detente</vt:lpstr>
      <vt:lpstr>Forward and Backward</vt:lpstr>
      <vt:lpstr>Collapse of the Soviet Empire</vt:lpstr>
      <vt:lpstr>Mikhail Gorbachev</vt:lpstr>
      <vt:lpstr>Eastern Europe</vt:lpstr>
      <vt:lpstr>Fall of the Berlin Wall</vt:lpstr>
      <vt:lpstr>Unrest in the USSR</vt:lpstr>
      <vt:lpstr>Aftermath of the Cold War</vt:lpstr>
      <vt:lpstr>Russia</vt:lpstr>
      <vt:lpstr>Eastern Europe</vt:lpstr>
      <vt:lpstr>Slide 42</vt:lpstr>
      <vt:lpstr>China</vt:lpstr>
      <vt:lpstr>China</vt:lpstr>
      <vt:lpstr>Slide 45</vt:lpstr>
      <vt:lpstr>Japan</vt:lpstr>
      <vt:lpstr>North America- United States</vt:lpstr>
      <vt:lpstr>North America - Canada</vt:lpstr>
      <vt:lpstr>North America - Mexico</vt:lpstr>
      <vt:lpstr>Western Europe - Spain</vt:lpstr>
      <vt:lpstr>Western Europe - Germany</vt:lpstr>
      <vt:lpstr>Western Europe - France</vt:lpstr>
      <vt:lpstr>Western Europe – Great Britain</vt:lpstr>
      <vt:lpstr>Slide 54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Cold War Era</dc:title>
  <dc:creator>Cotton Blossom</dc:creator>
  <cp:lastModifiedBy>Cotton Blossom</cp:lastModifiedBy>
  <cp:revision>52</cp:revision>
  <dcterms:created xsi:type="dcterms:W3CDTF">2011-05-12T00:05:28Z</dcterms:created>
  <dcterms:modified xsi:type="dcterms:W3CDTF">2013-05-05T21:49:58Z</dcterms:modified>
</cp:coreProperties>
</file>